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57" r:id="rId4"/>
    <p:sldId id="260" r:id="rId5"/>
    <p:sldId id="258" r:id="rId6"/>
    <p:sldId id="264" r:id="rId7"/>
    <p:sldId id="272" r:id="rId8"/>
    <p:sldId id="269" r:id="rId9"/>
    <p:sldId id="270" r:id="rId10"/>
    <p:sldId id="268" r:id="rId11"/>
  </p:sldIdLst>
  <p:sldSz cx="9144000" cy="6858000" type="screen4x3"/>
  <p:notesSz cx="6858000" cy="99472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0C7C5E7-BE36-4595-981D-4C35F4F3C711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7886B2-E7D2-48A7-922B-D2B01C9C86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794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189072-C01B-4710-8A43-33AC1C822BD0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0AE223-EE27-4FC1-849C-146C97CE9C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19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FA5704-DE92-4E93-8AB0-6BD29D7E184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5991-B70E-45BF-A6A2-4C7838D8266A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40254-E58E-4005-B43A-826CC13D5D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1D627-8AFD-43D8-B1AC-0BA070ED826C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21D5B-61C9-4DAB-8479-2178FF436C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A038A-B55F-467C-BBC7-8CFC3E86E95A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FC1F-CB5B-4607-BA40-256DAACFE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26B89-018F-40DC-9C41-05BD6E20A7B1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7E61F-CD8A-4D6C-9F5C-B5EAADB62F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97656-8AAB-449A-A614-36213CDE2BE6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A005-475D-4B13-82A4-98FE63E7A2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E96A-E87E-4102-84D3-A0EC939E8FC8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E0B3-33E2-4844-8444-F1A7754B81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27FF-D14E-420C-B539-0E87A3EEEC24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47D30-576C-4BF1-A547-E16F296659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5AEB-C3FA-4B27-9DD4-71C524D52064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331D-8446-48CB-BD70-D98F9807CA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45050-8F52-4F61-8FC2-63381328729D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D9B4A-EAAD-4148-ABDE-93998E8648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9480-17D9-431E-BF6F-94F555657B84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5061-2233-473E-8D11-95097B86EA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A212-9AAD-447F-ACA6-1C6E1ABF4C5E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E7E3-63B0-4D94-AFCA-44EC6E6127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80EDF3-DEEE-441B-8E8A-7954D087BA5A}" type="datetimeFigureOut">
              <a:rPr lang="cs-CZ"/>
              <a:pPr>
                <a:defRPr/>
              </a:pPr>
              <a:t>12.05.2020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451032-1B5E-41D5-B96A-78233B013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ezpecnyinternet.cz/deti/" TargetMode="External"/><Relationship Id="rId2" Type="http://schemas.openxmlformats.org/officeDocument/2006/relationships/hyperlink" Target="http://www.modernivyuka.cz/spravce/SecCur/html/v_lapsen_oikeude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budobe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eznamsebezpecne.cz/desater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budobet.cz/?page=listin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ezpecnyinternet.cz/deti/rady-pro-tebe/test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budobet.cz/" TargetMode="External"/><Relationship Id="rId2" Type="http://schemas.openxmlformats.org/officeDocument/2006/relationships/hyperlink" Target="http://bezpecnyinternet.cz/det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znamsebezpecne.cz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Bezpečný Internet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69AC0D3-A8F7-46F2-96C7-154D622E2F68}"/>
              </a:ext>
            </a:extLst>
          </p:cNvPr>
          <p:cNvSpPr/>
          <p:nvPr/>
        </p:nvSpPr>
        <p:spPr>
          <a:xfrm>
            <a:off x="904056" y="722126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latin typeface="Arial Narrow" panose="020B0606020202030204" pitchFamily="34" charset="0"/>
              </a:rPr>
              <a:t>Základní škola Uhlířské Janovice, okres Kutná Hora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Vytvořeno v aplikacích MS Excel 2010, MS PowerPoint 2010, licence ZŠ TGM Blansko</a:t>
            </a:r>
          </a:p>
          <a:p>
            <a:r>
              <a:rPr lang="cs-CZ" dirty="0"/>
              <a:t>Obrázky prostřednictvím aplikace Výstřižky</a:t>
            </a:r>
          </a:p>
          <a:p>
            <a:r>
              <a:rPr lang="en-US" dirty="0">
                <a:hlinkClick r:id="rId2"/>
              </a:rPr>
              <a:t>http://www.modernivyuka.cz/spravce/SecCur/html/v_lapsen_oikeudet.htm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9.6.2012</a:t>
            </a:r>
            <a:r>
              <a:rPr lang="en-US" dirty="0"/>
              <a:t>]</a:t>
            </a:r>
            <a:endParaRPr lang="cs-CZ" dirty="0"/>
          </a:p>
          <a:p>
            <a:r>
              <a:rPr lang="cs-CZ" dirty="0">
                <a:hlinkClick r:id="rId3"/>
              </a:rPr>
              <a:t>http://bezpecnyinternet.cz/</a:t>
            </a:r>
            <a:r>
              <a:rPr lang="cs-CZ" dirty="0" err="1">
                <a:hlinkClick r:id="rId3"/>
              </a:rPr>
              <a:t>deti</a:t>
            </a:r>
            <a:r>
              <a:rPr lang="cs-CZ" dirty="0">
                <a:hlinkClick r:id="rId3"/>
              </a:rPr>
              <a:t>/</a:t>
            </a:r>
            <a:r>
              <a:rPr lang="cs-CZ" dirty="0"/>
              <a:t>, </a:t>
            </a:r>
            <a:r>
              <a:rPr lang="en-US" dirty="0"/>
              <a:t>[</a:t>
            </a:r>
            <a:r>
              <a:rPr lang="cs-CZ" dirty="0"/>
              <a:t>9.6.2012</a:t>
            </a:r>
            <a:r>
              <a:rPr lang="en-US" dirty="0"/>
              <a:t>]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>
                <a:hlinkClick r:id="rId4"/>
              </a:rPr>
              <a:t>http://www.nebudobet.cz</a:t>
            </a:r>
            <a:r>
              <a:rPr lang="cs-CZ" dirty="0"/>
              <a:t>, </a:t>
            </a:r>
            <a:r>
              <a:rPr lang="en-US" dirty="0"/>
              <a:t>[</a:t>
            </a:r>
            <a:r>
              <a:rPr lang="cs-CZ" dirty="0"/>
              <a:t>9.6.2012</a:t>
            </a:r>
            <a:r>
              <a:rPr lang="en-US" dirty="0"/>
              <a:t>]</a:t>
            </a:r>
            <a:endParaRPr lang="cs-CZ" dirty="0"/>
          </a:p>
          <a:p>
            <a:r>
              <a:rPr lang="cs-CZ" dirty="0"/>
              <a:t>  </a:t>
            </a:r>
            <a:r>
              <a:rPr lang="cs-CZ" dirty="0">
                <a:latin typeface="Arial Narrow" panose="020B0606020202030204" pitchFamily="34" charset="0"/>
              </a:rPr>
              <a:t>Základní škola Tomáše </a:t>
            </a:r>
            <a:r>
              <a:rPr lang="cs-CZ" dirty="0" err="1">
                <a:latin typeface="Arial Narrow" panose="020B0606020202030204" pitchFamily="34" charset="0"/>
              </a:rPr>
              <a:t>Garrigua</a:t>
            </a:r>
            <a:r>
              <a:rPr lang="cs-CZ" dirty="0">
                <a:latin typeface="Arial Narrow" panose="020B0606020202030204" pitchFamily="34" charset="0"/>
              </a:rPr>
              <a:t> Masaryka Blansko, </a:t>
            </a:r>
            <a:r>
              <a:rPr lang="cs-CZ" dirty="0" err="1">
                <a:latin typeface="Arial Narrow" panose="020B0606020202030204" pitchFamily="34" charset="0"/>
              </a:rPr>
              <a:t>Rodkovského</a:t>
            </a:r>
            <a:r>
              <a:rPr lang="cs-CZ" dirty="0">
                <a:latin typeface="Arial Narrow" panose="020B0606020202030204" pitchFamily="34" charset="0"/>
              </a:rPr>
              <a:t> 2</a:t>
            </a:r>
          </a:p>
          <a:p>
            <a:r>
              <a:rPr lang="cs-CZ" dirty="0" err="1">
                <a:latin typeface="Arial Narrow" panose="020B0606020202030204" pitchFamily="34" charset="0"/>
              </a:rPr>
              <a:t>Äutor</a:t>
            </a:r>
            <a:r>
              <a:rPr lang="cs-CZ" dirty="0">
                <a:latin typeface="Arial Narrow" panose="020B0606020202030204" pitchFamily="34" charset="0"/>
              </a:rPr>
              <a:t>: Ing. Lenka </a:t>
            </a:r>
            <a:r>
              <a:rPr lang="cs-CZ" dirty="0" err="1">
                <a:latin typeface="Arial Narrow" panose="020B0606020202030204" pitchFamily="34" charset="0"/>
              </a:rPr>
              <a:t>Sotáková</a:t>
            </a:r>
            <a:endParaRPr lang="cs-CZ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>
              <a:buFont typeface="Arial" charset="0"/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Účel: práce, zábava</a:t>
            </a:r>
          </a:p>
          <a:p>
            <a:endParaRPr lang="cs-CZ" sz="2000" dirty="0"/>
          </a:p>
          <a:p>
            <a:r>
              <a:rPr lang="cs-CZ" sz="2000" dirty="0"/>
              <a:t>Vyhledávání informací: text, hudba, video, fotky, obrázky,..)</a:t>
            </a:r>
          </a:p>
          <a:p>
            <a:r>
              <a:rPr lang="cs-CZ" sz="2000" dirty="0"/>
              <a:t>Používání internetových  služeb (nakupování, banka, ...)</a:t>
            </a:r>
          </a:p>
          <a:p>
            <a:r>
              <a:rPr lang="cs-CZ" sz="2000" dirty="0"/>
              <a:t>Písemná komunikace (G-mail)</a:t>
            </a:r>
          </a:p>
          <a:p>
            <a:r>
              <a:rPr lang="cs-CZ" sz="2000" dirty="0"/>
              <a:t>Sociální sítě: komunikace s kamarády (</a:t>
            </a:r>
            <a:r>
              <a:rPr lang="cs-CZ" sz="2000" dirty="0" err="1"/>
              <a:t>facebook</a:t>
            </a:r>
            <a:r>
              <a:rPr lang="cs-CZ" sz="2000" dirty="0"/>
              <a:t>,..)</a:t>
            </a:r>
          </a:p>
          <a:p>
            <a:r>
              <a:rPr lang="cs-CZ" sz="2000" dirty="0"/>
              <a:t>Zveřejňování informací na  Internetu</a:t>
            </a:r>
          </a:p>
        </p:txBody>
      </p:sp>
    </p:spTree>
    <p:extLst>
      <p:ext uri="{BB962C8B-B14F-4D97-AF65-F5344CB8AC3E}">
        <p14:creationId xmlns:p14="http://schemas.microsoft.com/office/powerpoint/2010/main" val="927454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cs-CZ" sz="2000" dirty="0"/>
              <a:t>Zamysli se nad nebezpečím, které  by ti  mohlo  na internetu hrozit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cs-CZ" sz="2000" dirty="0"/>
              <a:t>Formuluj  základní pravidla, jak  po internetu bezpečně </a:t>
            </a:r>
            <a:r>
              <a:rPr lang="cs-CZ" sz="2000"/>
              <a:t>komunikovat a bezpečně </a:t>
            </a:r>
            <a:r>
              <a:rPr lang="cs-CZ" sz="2000" dirty="0"/>
              <a:t>se pohybovat.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3000" dirty="0"/>
          </a:p>
          <a:p>
            <a:pPr marL="0" indent="0">
              <a:lnSpc>
                <a:spcPct val="150000"/>
              </a:lnSpc>
              <a:buFont typeface="Arial" charset="0"/>
              <a:buNone/>
            </a:pPr>
            <a:endParaRPr lang="cs-CZ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hrozby Internetu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dirty="0"/>
              <a:t>Způsobené pohybem na webu: viry, spam, trojské koně, </a:t>
            </a:r>
            <a:r>
              <a:rPr lang="cs-CZ" sz="2800" dirty="0" err="1"/>
              <a:t>hoax</a:t>
            </a:r>
            <a:r>
              <a:rPr lang="cs-CZ" sz="2800" dirty="0"/>
              <a:t>, </a:t>
            </a:r>
            <a:r>
              <a:rPr lang="cs-CZ" sz="2800" dirty="0" err="1"/>
              <a:t>pishing</a:t>
            </a:r>
            <a:r>
              <a:rPr lang="cs-CZ" sz="2800" dirty="0"/>
              <a:t>, 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Způsobené chováním účastníka: prozrazení dat a informací, nebezpečné kontakty a seznamování,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Způsobené ostatními uživateli: záměrné poškozování, útoky, </a:t>
            </a:r>
            <a:r>
              <a:rPr lang="cs-CZ" sz="2800" dirty="0" err="1"/>
              <a:t>kyberšikana</a:t>
            </a:r>
            <a:r>
              <a:rPr lang="cs-CZ" sz="2800" dirty="0"/>
              <a:t>, trestná činnost, zveřejňování závadných obsahů, …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Pravidla na internetu nejsou uzákoněna, internet je svobodné médium (klady a zápory)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Internetu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74848" y="1783357"/>
            <a:ext cx="8229600" cy="4525963"/>
          </a:xfrm>
        </p:spPr>
        <p:txBody>
          <a:bodyPr rtlCol="0">
            <a:noAutofit/>
          </a:bodyPr>
          <a:lstStyle/>
          <a:p>
            <a:r>
              <a:rPr lang="cs-CZ" sz="2000" dirty="0"/>
              <a:t>Nedávej nikomu adresu ani telefon. Nevíš, kdo se skrývá za monitorem.</a:t>
            </a:r>
          </a:p>
          <a:p>
            <a:r>
              <a:rPr lang="cs-CZ" sz="2000" dirty="0"/>
              <a:t>Neposílej nikomu, koho neznáš, svou fotografii a už vůbec ne intimní.</a:t>
            </a:r>
          </a:p>
          <a:p>
            <a:r>
              <a:rPr lang="cs-CZ" sz="2000" dirty="0"/>
              <a:t>Udržuj hesla k e-mailu i jinam v tajnosti, nesděluj je ani blízkému kamarádovi.</a:t>
            </a:r>
          </a:p>
          <a:p>
            <a:r>
              <a:rPr lang="cs-CZ" sz="2000" dirty="0"/>
              <a:t>Nikdy neodpovídej na neslušné, hrubé nebo vulgární maily a vzkazy.</a:t>
            </a:r>
          </a:p>
          <a:p>
            <a:r>
              <a:rPr lang="cs-CZ" sz="2000" dirty="0"/>
              <a:t>Nedomlouvej si schůzku na internetu, aniž bys o tom řekl někomu jinému.</a:t>
            </a:r>
          </a:p>
          <a:p>
            <a:r>
              <a:rPr lang="cs-CZ" sz="2000" dirty="0"/>
              <a:t>Pokud narazíš na obrázek, video nebo e-mail, který tě šokuje, opusť webovou stránku.</a:t>
            </a:r>
          </a:p>
          <a:p>
            <a:r>
              <a:rPr lang="cs-CZ" sz="2000" dirty="0"/>
              <a:t>Svěř se dospělému, pokud tě stránky uvedou do rozpaků nebo vyděsí.</a:t>
            </a:r>
          </a:p>
          <a:p>
            <a:r>
              <a:rPr lang="cs-CZ" sz="2000" dirty="0"/>
              <a:t>Nedej šanci virům. Neotvírej přílohu zprávy, která přišla z neznámé adresy.</a:t>
            </a:r>
          </a:p>
          <a:p>
            <a:r>
              <a:rPr lang="cs-CZ" sz="2000" dirty="0"/>
              <a:t>Nevěř každé informaci, kterou na Internetu získáš.</a:t>
            </a:r>
          </a:p>
          <a:p>
            <a:r>
              <a:rPr lang="cs-CZ" sz="2000" dirty="0"/>
              <a:t>Když se s někým nechceš bavit, nebav se.</a:t>
            </a:r>
          </a:p>
          <a:p>
            <a:pPr marL="0" indent="0" algn="ctr">
              <a:buNone/>
            </a:pPr>
            <a:r>
              <a:rPr lang="cs-CZ" sz="2000" dirty="0"/>
              <a:t>Podle </a:t>
            </a:r>
            <a:r>
              <a:rPr lang="cs-CZ" sz="2000" dirty="0">
                <a:hlinkClick r:id="rId2"/>
              </a:rPr>
              <a:t>http://seznamsebezpecne.cz/desatero</a:t>
            </a:r>
            <a:endParaRPr lang="cs-CZ" sz="2000" dirty="0"/>
          </a:p>
          <a:p>
            <a:pPr marL="0" indent="0" algn="ctr">
              <a:buNone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 rtlCol="0">
            <a:normAutofit fontScale="70000" lnSpcReduction="20000"/>
          </a:bodyPr>
          <a:lstStyle/>
          <a:p>
            <a:r>
              <a:rPr lang="cs-CZ" dirty="0"/>
              <a:t>Mám právo bádat, učit se a užívat si na internetu všechny dobré věci pro děti.</a:t>
            </a:r>
          </a:p>
          <a:p>
            <a:r>
              <a:rPr lang="cs-CZ" dirty="0"/>
              <a:t>Mám právo uchovávat veškerou informaci o sobě v tajnosti.</a:t>
            </a:r>
          </a:p>
          <a:p>
            <a:r>
              <a:rPr lang="cs-CZ" dirty="0"/>
              <a:t>Mám právo, aby mne nikdo neobtěžoval a netrápil.</a:t>
            </a:r>
          </a:p>
          <a:p>
            <a:r>
              <a:rPr lang="cs-CZ" dirty="0"/>
              <a:t>Mám právo ignorovat e-maily a zprávy od lidí, které neznám nebo kterým nevěřím.</a:t>
            </a:r>
          </a:p>
          <a:p>
            <a:r>
              <a:rPr lang="cs-CZ" dirty="0"/>
              <a:t>Mám právo nevyplňovat na internetu žádné formuláře a neodpovídat na otázky.</a:t>
            </a:r>
          </a:p>
          <a:p>
            <a:r>
              <a:rPr lang="cs-CZ" dirty="0"/>
              <a:t>Mám právo vždy požádat rodiče nebo vychovatele o pomoc.</a:t>
            </a:r>
          </a:p>
          <a:p>
            <a:r>
              <a:rPr lang="cs-CZ" dirty="0"/>
              <a:t>Mám právo nahlásit každého, kdo se podle mého názoru chová divně nebo dává divné otázky.</a:t>
            </a:r>
          </a:p>
          <a:p>
            <a:r>
              <a:rPr lang="cs-CZ" dirty="0"/>
              <a:t>Mám právo necítit se provinile, když se na obrazovce počítače objeví odporné věci.</a:t>
            </a:r>
          </a:p>
          <a:p>
            <a:r>
              <a:rPr lang="cs-CZ" dirty="0"/>
              <a:t>Mám právo, aby mi lidé na internetu prokazovali respekt.</a:t>
            </a:r>
          </a:p>
          <a:p>
            <a:r>
              <a:rPr lang="cs-CZ" dirty="0"/>
              <a:t>Na internetu mám právo cítit se bezpečně a být v bezpečí!</a:t>
            </a: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http://www.nebudobet.cz/?page=listina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Vyzkoušej si své znalosti bezpečného pohybu po Internetu vyplněním testu na: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http://bezpecnyinternet.cz/deti/rady-pro-tebe/test.aspx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596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Stránky s pomocí a dalšími informacemi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539552" y="2311968"/>
            <a:ext cx="8229600" cy="4525963"/>
          </a:xfrm>
        </p:spPr>
        <p:txBody>
          <a:bodyPr/>
          <a:lstStyle/>
          <a:p>
            <a:r>
              <a:rPr lang="cs-CZ" sz="2800" dirty="0">
                <a:hlinkClick r:id="rId2"/>
              </a:rPr>
              <a:t>http://bezpecnyinternet.cz/deti/</a:t>
            </a:r>
            <a:endParaRPr lang="cs-CZ" sz="2800" dirty="0"/>
          </a:p>
          <a:p>
            <a:endParaRPr lang="cs-CZ" sz="2800" dirty="0"/>
          </a:p>
          <a:p>
            <a:r>
              <a:rPr lang="cs-CZ" dirty="0">
                <a:hlinkClick r:id="rId3"/>
              </a:rPr>
              <a:t>http://www.nebudobet.cz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http://seznamsebezpecne.cz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4800" dirty="0"/>
              <a:t>Dodržuj pravidla!</a:t>
            </a:r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4800" dirty="0"/>
              <a:t>Hlídej svá práva!</a:t>
            </a:r>
          </a:p>
          <a:p>
            <a:pPr marL="0" indent="0" algn="ctr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4800" dirty="0"/>
              <a:t>Neubližuj!</a:t>
            </a:r>
          </a:p>
          <a:p>
            <a:pPr marL="0" indent="0" algn="ctr">
              <a:buNone/>
            </a:pP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29857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583</Words>
  <Application>Microsoft Office PowerPoint</Application>
  <PresentationFormat>Předvádění na obrazovce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Motiv systému Office</vt:lpstr>
      <vt:lpstr>Bezpečný Internet</vt:lpstr>
      <vt:lpstr>Použití Internetu</vt:lpstr>
      <vt:lpstr>Úkol 1</vt:lpstr>
      <vt:lpstr>Možné hrozby Internetu</vt:lpstr>
      <vt:lpstr>Pravidla Internetu</vt:lpstr>
      <vt:lpstr>Práva dětí</vt:lpstr>
      <vt:lpstr>Test</vt:lpstr>
      <vt:lpstr>Stránky s pomocí a dalšími informacemi</vt:lpstr>
      <vt:lpstr>Prezentace aplikace PowerPoint</vt:lpstr>
      <vt:lpstr>Zdroje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Textové editory – práce s tabulkou</dc:title>
  <dc:creator>Lenka Sotáková</dc:creator>
  <cp:lastModifiedBy>Bohatcová Dana</cp:lastModifiedBy>
  <cp:revision>54</cp:revision>
  <cp:lastPrinted>2012-02-23T12:20:59Z</cp:lastPrinted>
  <dcterms:created xsi:type="dcterms:W3CDTF">2012-02-20T07:37:23Z</dcterms:created>
  <dcterms:modified xsi:type="dcterms:W3CDTF">2020-05-12T10:15:59Z</dcterms:modified>
</cp:coreProperties>
</file>